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Vectors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Nelson </a:t>
            </a:r>
            <a:r>
              <a:rPr lang="en-US" dirty="0" err="1" smtClean="0"/>
              <a:t>Xess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pBR322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Small size (~ 4.4 kb) enables easy </a:t>
            </a:r>
            <a:r>
              <a:rPr lang="en-US" dirty="0" err="1" smtClean="0"/>
              <a:t>purifi</a:t>
            </a:r>
            <a:r>
              <a:rPr lang="en-US" dirty="0" smtClean="0"/>
              <a:t> </a:t>
            </a:r>
            <a:r>
              <a:rPr lang="en-US" dirty="0" err="1" smtClean="0"/>
              <a:t>cation</a:t>
            </a:r>
            <a:r>
              <a:rPr lang="en-US" dirty="0" smtClean="0"/>
              <a:t> and </a:t>
            </a:r>
            <a:r>
              <a:rPr lang="en-US" dirty="0" smtClean="0"/>
              <a:t>manipulation.</a:t>
            </a:r>
          </a:p>
          <a:p>
            <a:r>
              <a:rPr lang="en-US" dirty="0" smtClean="0"/>
              <a:t>Two selectable markers (amp and </a:t>
            </a:r>
            <a:r>
              <a:rPr lang="en-US" dirty="0" err="1" smtClean="0"/>
              <a:t>tet</a:t>
            </a:r>
            <a:r>
              <a:rPr lang="en-US" dirty="0" smtClean="0"/>
              <a:t>) al low easy selection of recombinant DNA. </a:t>
            </a:r>
            <a:endParaRPr lang="en-US" dirty="0" smtClean="0"/>
          </a:p>
          <a:p>
            <a:r>
              <a:rPr lang="en-US" dirty="0" smtClean="0"/>
              <a:t>. It can be amplified up to 1000-3000 copies per cell when protein synthesis is blocked by the application of </a:t>
            </a:r>
            <a:r>
              <a:rPr lang="en-US" dirty="0" err="1" smtClean="0"/>
              <a:t>chloramphenicol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Disadvantages of pBR322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5626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It has very high mobility </a:t>
            </a:r>
            <a:r>
              <a:rPr lang="en-US" dirty="0" err="1" smtClean="0"/>
              <a:t>i</a:t>
            </a:r>
            <a:r>
              <a:rPr lang="en-US" dirty="0" smtClean="0"/>
              <a:t>. e; it can move to another cell in the presence of a conjugative plasmid like F-factor. The </a:t>
            </a:r>
            <a:r>
              <a:rPr lang="en-US" dirty="0" err="1" smtClean="0"/>
              <a:t>nic-bom</a:t>
            </a:r>
            <a:r>
              <a:rPr lang="en-US" dirty="0" smtClean="0"/>
              <a:t> (</a:t>
            </a:r>
            <a:r>
              <a:rPr lang="en-US" dirty="0" err="1" smtClean="0"/>
              <a:t>bom</a:t>
            </a:r>
            <a:r>
              <a:rPr lang="en-US" dirty="0" smtClean="0"/>
              <a:t>=basis of mobility) region of pBR322 is responsible for this feature. Due to this, the vector may get lost in a population of mixed host cells. 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There is a limitation in the size of the gene of interest that it can accommodate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Not a very high copy number is present as is expected from a good vector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Although </a:t>
            </a:r>
            <a:r>
              <a:rPr lang="en-US" dirty="0" err="1" smtClean="0"/>
              <a:t>insertional</a:t>
            </a:r>
            <a:r>
              <a:rPr lang="en-US" dirty="0" smtClean="0"/>
              <a:t> inactivation of an antibiotic resistance gene provides an </a:t>
            </a:r>
            <a:r>
              <a:rPr lang="en-US" dirty="0" err="1" smtClean="0"/>
              <a:t>ef</a:t>
            </a:r>
            <a:r>
              <a:rPr lang="en-US" dirty="0" smtClean="0"/>
              <a:t> </a:t>
            </a:r>
            <a:r>
              <a:rPr lang="en-US" dirty="0" err="1" smtClean="0"/>
              <a:t>fective</a:t>
            </a:r>
            <a:r>
              <a:rPr lang="en-US" dirty="0" smtClean="0"/>
              <a:t> means of recombinant </a:t>
            </a:r>
            <a:r>
              <a:rPr lang="en-US" dirty="0" err="1" smtClean="0"/>
              <a:t>identifica</a:t>
            </a:r>
            <a:r>
              <a:rPr lang="en-US" dirty="0" smtClean="0"/>
              <a:t> </a:t>
            </a:r>
            <a:r>
              <a:rPr lang="en-US" dirty="0" err="1" smtClean="0"/>
              <a:t>tion</a:t>
            </a:r>
            <a:r>
              <a:rPr lang="en-US" dirty="0" smtClean="0"/>
              <a:t>, the method is made inconvenient by the need to carry out two screenings, one with the antibiotic that selects for trans-formants, followed by the second screen, after replica plating, with the an </a:t>
            </a:r>
            <a:r>
              <a:rPr lang="en-US" dirty="0" err="1" smtClean="0"/>
              <a:t>tibiotic</a:t>
            </a:r>
            <a:r>
              <a:rPr lang="en-US" dirty="0" smtClean="0"/>
              <a:t> which distinguishes recombinants</a:t>
            </a:r>
            <a:r>
              <a:rPr lang="en-US" dirty="0" smtClean="0"/>
              <a:t>.</a:t>
            </a: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Plasma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These are the most common vectors for the prokaryotic host cells. Bacteria are able to ex press foreign genes inserted into plasmids 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Plasmids </a:t>
            </a:r>
            <a:r>
              <a:rPr lang="en-US" dirty="0" smtClean="0"/>
              <a:t>are small, circular, double- stranded DNA molecules lacking protein coat that naturally exists in the cytoplasm of many strains of bacteria. 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Some </a:t>
            </a:r>
            <a:r>
              <a:rPr lang="en-US" dirty="0" smtClean="0"/>
              <a:t>of the examples of naturally occurring plasmids are Ti plasmids, </a:t>
            </a:r>
            <a:r>
              <a:rPr lang="en-US" dirty="0" smtClean="0"/>
              <a:t>F-factors</a:t>
            </a:r>
            <a:r>
              <a:rPr lang="en-US" dirty="0" smtClean="0"/>
              <a:t>, R-factors, Co/E1 plasmid, etc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Plasmids </a:t>
            </a:r>
            <a:r>
              <a:rPr lang="en-US" dirty="0" smtClean="0"/>
              <a:t>are independent of the chromosome of bacterial cell and range in size from 1000 to 200 000 base pairs. Using the enzymes and 70s </a:t>
            </a:r>
            <a:r>
              <a:rPr lang="en-US" dirty="0" err="1" smtClean="0"/>
              <a:t>ribosomes</a:t>
            </a:r>
            <a:r>
              <a:rPr lang="en-US" dirty="0" smtClean="0"/>
              <a:t> that the bacterial cell houses, DNA contained in plasmids can be replicated and expressed.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SKY\Desktop\microbiology department pics\online class\Bsc 2\Screenshot (525)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3124200"/>
            <a:ext cx="8763000" cy="35052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27" name="Picture 3" descr="C:\Users\ISKY\Desktop\microbiology department pics\online class\Bsc 2\plasmids-in-bacterial-cells-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52400"/>
            <a:ext cx="8686800" cy="25908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172200"/>
          </a:xfrm>
        </p:spPr>
        <p:txBody>
          <a:bodyPr>
            <a:noAutofit/>
          </a:bodyPr>
          <a:lstStyle/>
          <a:p>
            <a:pPr algn="just"/>
            <a:r>
              <a:rPr lang="en-US" sz="2000" dirty="0" smtClean="0"/>
              <a:t>The bacterial cells benefit from the </a:t>
            </a:r>
            <a:r>
              <a:rPr lang="en-US" sz="2000" dirty="0" smtClean="0"/>
              <a:t>presence </a:t>
            </a:r>
            <a:r>
              <a:rPr lang="en-US" sz="2000" dirty="0" smtClean="0"/>
              <a:t>of plasmids, which often carry genes that express proteins able to confer antibiotic </a:t>
            </a:r>
            <a:r>
              <a:rPr lang="en-US" sz="2000" dirty="0" smtClean="0"/>
              <a:t>resistance</a:t>
            </a:r>
            <a:r>
              <a:rPr lang="en-US" sz="2000" dirty="0" smtClean="0"/>
              <a:t>. These also protect bacteria by </a:t>
            </a:r>
            <a:r>
              <a:rPr lang="en-US" sz="2000" dirty="0" smtClean="0"/>
              <a:t>carrying </a:t>
            </a:r>
            <a:r>
              <a:rPr lang="en-US" sz="2000" dirty="0" smtClean="0"/>
              <a:t>genes for resistance to toxic heavy metals, such as mercury, lead, or cadmium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smtClean="0"/>
              <a:t>In </a:t>
            </a:r>
            <a:r>
              <a:rPr lang="en-US" sz="2000" dirty="0" smtClean="0"/>
              <a:t>addition</a:t>
            </a:r>
            <a:r>
              <a:rPr lang="en-US" sz="2000" dirty="0" smtClean="0"/>
              <a:t>, some bacteria carry plasmids possessing genes that enable bacteria to break down </a:t>
            </a:r>
            <a:r>
              <a:rPr lang="en-US" sz="2000" dirty="0" smtClean="0"/>
              <a:t>herbicides</a:t>
            </a:r>
            <a:r>
              <a:rPr lang="en-US" sz="2000" dirty="0" smtClean="0"/>
              <a:t>, certain industrial chemicals, or the components of petroleum. The relationship </a:t>
            </a:r>
            <a:r>
              <a:rPr lang="en-US" sz="2000" dirty="0" smtClean="0"/>
              <a:t>between </a:t>
            </a:r>
            <a:r>
              <a:rPr lang="en-US" sz="2000" dirty="0" smtClean="0"/>
              <a:t>bacteria and plasmids is </a:t>
            </a:r>
            <a:r>
              <a:rPr lang="en-US" sz="2000" dirty="0" err="1" smtClean="0"/>
              <a:t>endosymbiotic</a:t>
            </a:r>
            <a:r>
              <a:rPr lang="en-US" sz="2000" dirty="0" smtClean="0"/>
              <a:t>; both the bacteria and plasmids benefit from mutual arrangement. Plasmids also possess characteristic copy number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smtClean="0"/>
              <a:t>The higher the copy number, higher is the number of </a:t>
            </a:r>
            <a:r>
              <a:rPr lang="en-US" sz="2000" dirty="0" smtClean="0"/>
              <a:t>individual </a:t>
            </a:r>
            <a:r>
              <a:rPr lang="en-US" sz="2000" dirty="0" smtClean="0"/>
              <a:t>plasmids in a host bacterial cell. If more copies of plasmid exist, more protein will be synthesized because of the larger number of gene copies carried by the plasmid. The num </a:t>
            </a:r>
            <a:r>
              <a:rPr lang="en-US" sz="2000" dirty="0" err="1" smtClean="0"/>
              <a:t>ber</a:t>
            </a:r>
            <a:r>
              <a:rPr lang="en-US" sz="2000" dirty="0" smtClean="0"/>
              <a:t> of copies plays a role in phenotypic </a:t>
            </a:r>
            <a:r>
              <a:rPr lang="en-US" sz="2000" dirty="0" smtClean="0"/>
              <a:t>manifestation </a:t>
            </a:r>
            <a:r>
              <a:rPr lang="en-US" sz="2000" dirty="0" smtClean="0"/>
              <a:t>of a gene. For example, the more </a:t>
            </a:r>
            <a:r>
              <a:rPr lang="en-US" sz="2000" dirty="0" smtClean="0"/>
              <a:t>copies </a:t>
            </a:r>
            <a:r>
              <a:rPr lang="en-US" sz="2000" dirty="0" smtClean="0"/>
              <a:t>of an antibiotic-resistance gene there are, the higher the resistance to the antibiotic. </a:t>
            </a:r>
            <a:endParaRPr lang="en-US" sz="2000" dirty="0" smtClean="0"/>
          </a:p>
          <a:p>
            <a:pPr algn="just"/>
            <a:r>
              <a:rPr lang="en-US" sz="2000" dirty="0" smtClean="0"/>
              <a:t>It is very important to note that naturally occur ring plasmids do not have all necessary </a:t>
            </a:r>
            <a:r>
              <a:rPr lang="en-US" sz="2000" dirty="0" smtClean="0"/>
              <a:t>sequences </a:t>
            </a:r>
            <a:r>
              <a:rPr lang="en-US" sz="2000" dirty="0" smtClean="0"/>
              <a:t>which are required by a DNA molecule to act as a profitable vector. Due to this, </a:t>
            </a:r>
            <a:r>
              <a:rPr lang="en-US" sz="2000" dirty="0" smtClean="0"/>
              <a:t>natural </a:t>
            </a:r>
            <a:r>
              <a:rPr lang="en-US" sz="2000" dirty="0" smtClean="0"/>
              <a:t>plasmids are extracted and modified by inserting suitable DNA segments and a </a:t>
            </a:r>
            <a:r>
              <a:rPr lang="en-US" sz="2000" dirty="0" smtClean="0"/>
              <a:t>complete </a:t>
            </a:r>
            <a:r>
              <a:rPr lang="en-US" sz="2000" dirty="0" smtClean="0"/>
              <a:t>vector DNA molecule is made. 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pBR322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This was the first widely used, purpose built plasmid vector. pBR322 has a relatively small size of 4,363 </a:t>
            </a:r>
            <a:r>
              <a:rPr lang="en-US" dirty="0" err="1" smtClean="0"/>
              <a:t>bp</a:t>
            </a:r>
            <a:r>
              <a:rPr lang="en-US" dirty="0" smtClean="0"/>
              <a:t>. This is important because transformation efficiency is inversely proportional to size and above 10 </a:t>
            </a:r>
            <a:r>
              <a:rPr lang="en-US" dirty="0" err="1" smtClean="0"/>
              <a:t>kbp</a:t>
            </a:r>
            <a:r>
              <a:rPr lang="en-US" dirty="0" smtClean="0"/>
              <a:t> is very </a:t>
            </a:r>
            <a:r>
              <a:rPr lang="en-US" dirty="0" smtClean="0"/>
              <a:t>low.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Thus, there is ‘room’ in pBR322 for an insert of at least six </a:t>
            </a:r>
            <a:r>
              <a:rPr lang="en-US" dirty="0" err="1" smtClean="0"/>
              <a:t>kbp</a:t>
            </a:r>
            <a:r>
              <a:rPr lang="en-US" dirty="0" smtClean="0"/>
              <a:t>. Also this vector has a </a:t>
            </a:r>
            <a:r>
              <a:rPr lang="en-US" dirty="0" smtClean="0"/>
              <a:t>reasonably </a:t>
            </a:r>
            <a:r>
              <a:rPr lang="en-US" dirty="0" smtClean="0"/>
              <a:t>high copy number (~15 copies per cell), which can be increased 200-fold by treatment with a protein-synthesis </a:t>
            </a:r>
            <a:r>
              <a:rPr lang="en-US" dirty="0" smtClean="0"/>
              <a:t>inhibitor—</a:t>
            </a:r>
            <a:r>
              <a:rPr lang="en-US" dirty="0" err="1" smtClean="0"/>
              <a:t>chloramphenicol</a:t>
            </a:r>
            <a:r>
              <a:rPr lang="en-US" dirty="0" smtClean="0"/>
              <a:t> </a:t>
            </a:r>
            <a:r>
              <a:rPr lang="en-US" dirty="0" smtClean="0"/>
              <a:t>amplification.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Nomenclature </a:t>
            </a:r>
            <a:r>
              <a:rPr lang="en-US" dirty="0" smtClean="0"/>
              <a:t>of </a:t>
            </a:r>
            <a:r>
              <a:rPr lang="en-US" dirty="0" err="1" smtClean="0"/>
              <a:t>pBR</a:t>
            </a:r>
            <a:r>
              <a:rPr lang="en-US" dirty="0" smtClean="0"/>
              <a:t> 322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</a:t>
            </a:r>
            <a:r>
              <a:rPr lang="en-US" dirty="0" smtClean="0"/>
              <a:t>p’ indicates as a </a:t>
            </a:r>
            <a:r>
              <a:rPr lang="en-US" dirty="0" smtClean="0"/>
              <a:t>plasmid.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‘BR’ identifies Bo-liver and Rodriguez, the two researchers who developed </a:t>
            </a:r>
            <a:r>
              <a:rPr lang="en-US" dirty="0" smtClean="0"/>
              <a:t>it.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‘</a:t>
            </a:r>
            <a:r>
              <a:rPr lang="en-US" dirty="0" smtClean="0"/>
              <a:t>322’ distinguishes those plasmids from others (like </a:t>
            </a:r>
            <a:r>
              <a:rPr lang="en-US" dirty="0" err="1" smtClean="0"/>
              <a:t>pBR</a:t>
            </a:r>
            <a:r>
              <a:rPr lang="en-US" dirty="0" smtClean="0"/>
              <a:t> 325, </a:t>
            </a:r>
            <a:r>
              <a:rPr lang="en-US" dirty="0" err="1" smtClean="0"/>
              <a:t>pBR</a:t>
            </a:r>
            <a:r>
              <a:rPr lang="en-US" dirty="0" smtClean="0"/>
              <a:t> 327, etc.) developed in the same </a:t>
            </a:r>
            <a:r>
              <a:rPr lang="en-US" dirty="0" smtClean="0"/>
              <a:t>laboratory.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Construction of pBR322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10600" cy="1600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 smtClean="0"/>
              <a:t>Origin of </a:t>
            </a:r>
            <a:r>
              <a:rPr lang="en-US" sz="2800" b="1" dirty="0" smtClean="0"/>
              <a:t>Replication- </a:t>
            </a:r>
            <a:r>
              <a:rPr lang="en-US" sz="2800" dirty="0" smtClean="0"/>
              <a:t>It </a:t>
            </a:r>
            <a:r>
              <a:rPr lang="en-US" sz="2800" dirty="0" smtClean="0"/>
              <a:t>carries a </a:t>
            </a:r>
            <a:r>
              <a:rPr lang="en-US" sz="2800" dirty="0" err="1" smtClean="0"/>
              <a:t>frag</a:t>
            </a:r>
            <a:r>
              <a:rPr lang="en-US" sz="2800" dirty="0" smtClean="0"/>
              <a:t> </a:t>
            </a:r>
            <a:r>
              <a:rPr lang="en-US" sz="2800" dirty="0" err="1" smtClean="0"/>
              <a:t>ment</a:t>
            </a:r>
            <a:r>
              <a:rPr lang="en-US" sz="2800" dirty="0" smtClean="0"/>
              <a:t> of plasmid pMB1 that acts as an </a:t>
            </a:r>
            <a:r>
              <a:rPr lang="en-US" sz="2800" dirty="0" err="1" smtClean="0"/>
              <a:t>ori</a:t>
            </a:r>
            <a:r>
              <a:rPr lang="en-US" sz="2800" dirty="0" smtClean="0"/>
              <a:t> gin for DNA replication and thus ensures multiplication of the vector.</a:t>
            </a:r>
            <a:endParaRPr lang="en-US" sz="2800" dirty="0"/>
          </a:p>
        </p:txBody>
      </p:sp>
      <p:pic>
        <p:nvPicPr>
          <p:cNvPr id="2050" name="Picture 2" descr="C:\Users\ISKY\Desktop\microbiology department pics\online class\Bsc 2\PBR-322-plasmid-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438400"/>
            <a:ext cx="739140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58975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Selectable </a:t>
            </a:r>
            <a:r>
              <a:rPr lang="en-US" b="1" dirty="0" smtClean="0"/>
              <a:t>Marker</a:t>
            </a:r>
            <a:r>
              <a:rPr lang="en-US" dirty="0" smtClean="0"/>
              <a:t>- It </a:t>
            </a:r>
            <a:r>
              <a:rPr lang="en-US" dirty="0" smtClean="0"/>
              <a:t>carries two anti biotic resistance genes—</a:t>
            </a:r>
            <a:r>
              <a:rPr lang="en-US" dirty="0" err="1" smtClean="0"/>
              <a:t>ampicillin</a:t>
            </a:r>
            <a:r>
              <a:rPr lang="en-US" dirty="0" smtClean="0"/>
              <a:t> and tetracycline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b="1" dirty="0" smtClean="0"/>
              <a:t>Cloning </a:t>
            </a:r>
            <a:r>
              <a:rPr lang="en-US" b="1" dirty="0" smtClean="0"/>
              <a:t>Sites- </a:t>
            </a:r>
            <a:r>
              <a:rPr lang="en-US" dirty="0" smtClean="0"/>
              <a:t>It </a:t>
            </a:r>
            <a:r>
              <a:rPr lang="en-US" dirty="0" smtClean="0"/>
              <a:t>carries a number of unique restriction sites. Some of these are located in one of the antibiotic resistance genes (e.g., sites for </a:t>
            </a:r>
            <a:r>
              <a:rPr lang="en-US" dirty="0" err="1" smtClean="0"/>
              <a:t>Pst</a:t>
            </a:r>
            <a:r>
              <a:rPr lang="en-US" dirty="0" smtClean="0"/>
              <a:t> I, </a:t>
            </a:r>
            <a:r>
              <a:rPr lang="en-US" dirty="0" err="1" smtClean="0"/>
              <a:t>Pvu</a:t>
            </a:r>
            <a:r>
              <a:rPr lang="en-US" dirty="0" smtClean="0"/>
              <a:t> I, and Sac I are found in </a:t>
            </a:r>
            <a:r>
              <a:rPr lang="en-US" dirty="0" err="1" smtClean="0"/>
              <a:t>Ampr</a:t>
            </a:r>
            <a:r>
              <a:rPr lang="en-US" dirty="0" smtClean="0"/>
              <a:t> and </a:t>
            </a:r>
            <a:r>
              <a:rPr lang="en-US" dirty="0" err="1" smtClean="0"/>
              <a:t>BamHI</a:t>
            </a:r>
            <a:r>
              <a:rPr lang="en-US" dirty="0" smtClean="0"/>
              <a:t> and Hind III in </a:t>
            </a:r>
            <a:r>
              <a:rPr lang="en-US" dirty="0" err="1" smtClean="0"/>
              <a:t>Tetr</a:t>
            </a:r>
            <a:r>
              <a:rPr lang="en-US" dirty="0" smtClean="0"/>
              <a:t>). Cloning into one of these sites inactivates the gene allowing </a:t>
            </a:r>
            <a:r>
              <a:rPr lang="en-US" dirty="0" smtClean="0"/>
              <a:t>recombinants </a:t>
            </a:r>
            <a:r>
              <a:rPr lang="en-US" dirty="0" smtClean="0"/>
              <a:t>to be differentiated from </a:t>
            </a:r>
            <a:r>
              <a:rPr lang="en-US" dirty="0" smtClean="0"/>
              <a:t>non-recombinants </a:t>
            </a:r>
            <a:r>
              <a:rPr lang="en-US" dirty="0" smtClean="0"/>
              <a:t>known as </a:t>
            </a:r>
            <a:r>
              <a:rPr lang="en-US" dirty="0" err="1" smtClean="0"/>
              <a:t>insertional</a:t>
            </a:r>
            <a:r>
              <a:rPr lang="en-US" dirty="0" smtClean="0"/>
              <a:t> inactivation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Cloning a foreign DNA in to plasmid vector</a:t>
            </a:r>
            <a:endParaRPr lang="en-US" dirty="0"/>
          </a:p>
        </p:txBody>
      </p:sp>
      <p:pic>
        <p:nvPicPr>
          <p:cNvPr id="4098" name="Picture 2" descr="C:\Users\ISKY\Desktop\microbiology department pics\online class\Bsc 2\f39.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219200"/>
            <a:ext cx="84582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824</Words>
  <Application>Microsoft Office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Vectors</vt:lpstr>
      <vt:lpstr>Plasma Vectors</vt:lpstr>
      <vt:lpstr>Slide 3</vt:lpstr>
      <vt:lpstr>Slide 4</vt:lpstr>
      <vt:lpstr>pBR322 Vectors</vt:lpstr>
      <vt:lpstr>Nomenclature of pBR 322</vt:lpstr>
      <vt:lpstr>Construction of pBR322</vt:lpstr>
      <vt:lpstr>Slide 8</vt:lpstr>
      <vt:lpstr>Cloning a foreign DNA in to plasmid vector</vt:lpstr>
      <vt:lpstr>Advantages of pBR322</vt:lpstr>
      <vt:lpstr>Disadvantages of pBR322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ISKY</dc:creator>
  <cp:lastModifiedBy>ISKY</cp:lastModifiedBy>
  <cp:revision>8</cp:revision>
  <dcterms:created xsi:type="dcterms:W3CDTF">2006-08-16T00:00:00Z</dcterms:created>
  <dcterms:modified xsi:type="dcterms:W3CDTF">2023-11-30T08:13:02Z</dcterms:modified>
</cp:coreProperties>
</file>